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1" r:id="rId5"/>
    <p:sldId id="262" r:id="rId6"/>
    <p:sldId id="258" r:id="rId7"/>
    <p:sldId id="263" r:id="rId8"/>
    <p:sldId id="259" r:id="rId9"/>
    <p:sldId id="265"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87CF-B36A-45C6-8F17-5BD4D202C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726CDD3-F93C-49E8-85AA-97FAC033D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3B0F434-F9F1-45E1-AF6D-A8FBF95A4E2B}"/>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4D3F5487-8F0F-4BBD-9F6F-A95C67F086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2D431E-E7B2-43CC-90F2-45176175B435}"/>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348635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7481-6F11-465E-B995-7AF520DC87C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D901D07-EF06-41EA-AF93-75855E5A0E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6C363E-83A1-4FB7-8FAF-8D6FEDCAC6A7}"/>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6DBAB72F-2D0B-4F9E-924A-2AEF276F2A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B6C3FC-E07B-4A64-A341-77512038C291}"/>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187667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63B9D-89CE-4D7B-B9F1-5DEB049BC2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440897-4E37-4A3F-A3CD-4BC6AC498C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3D191A-517D-4B16-A869-A3F852EB7638}"/>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FD67DA44-9B4C-436A-85AA-19020CC0A1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BA10D5-9949-4AC7-9E1A-BEE46CD86397}"/>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10511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5A8C-8EEE-4CD5-A11F-DC2E3A1B8D0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E152069-B972-4A38-ABD9-4A70E4F670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C8A485-57F9-4B3B-B93A-D6E6C25B1C0C}"/>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57865CF4-B29B-4D15-BB6D-443A554925A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2D3558D-F071-449E-9B2F-4A5B59B12231}"/>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245095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5EA8-B193-4BB4-8C1C-D56F40B378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0104885-AA83-45E8-A446-5ED0BD92D6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EBEC4B-8F4C-4535-A098-6C6FB72E1906}"/>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6930FFB6-6884-44A3-AAE1-FE99D5DEFE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6E6B1D9-97A5-4187-97DB-D8309BB844DC}"/>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359859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8F8C-0144-417E-8EDD-51299BD3AB6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67C138E-F3E0-4A6E-A603-369534EFA6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F229592-62F6-4EE7-9F12-2994038DC4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1C270BD-7FA4-472B-8B88-9A4713D57141}"/>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6" name="Footer Placeholder 5">
            <a:extLst>
              <a:ext uri="{FF2B5EF4-FFF2-40B4-BE49-F238E27FC236}">
                <a16:creationId xmlns:a16="http://schemas.microsoft.com/office/drawing/2014/main" id="{E244EB99-D630-4707-9472-26F30519DA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0186B7A-56C2-4308-865E-E90836FCDA44}"/>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91236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2268-5A32-4166-9FD6-485A73901AC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4A6DB9-D150-40C7-85FF-77F40D3F2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9761C5-CEBF-4285-BF8B-124FDDCEE1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8FD6C6C-CDE1-404E-98AC-D8C606F8E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076A67-0E88-4019-AE1F-7C5B0AF0B2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B5E7F2B-5DCE-4166-913D-FD2FD0D815FB}"/>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8" name="Footer Placeholder 7">
            <a:extLst>
              <a:ext uri="{FF2B5EF4-FFF2-40B4-BE49-F238E27FC236}">
                <a16:creationId xmlns:a16="http://schemas.microsoft.com/office/drawing/2014/main" id="{5074EDB3-DE51-498D-8670-2F794C496F4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D293342-5AE5-4D95-B836-3F48AF612035}"/>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195558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488B-544F-4CF7-888F-058F87C428B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051224B-8C8B-4B53-A519-707579F0AE37}"/>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4" name="Footer Placeholder 3">
            <a:extLst>
              <a:ext uri="{FF2B5EF4-FFF2-40B4-BE49-F238E27FC236}">
                <a16:creationId xmlns:a16="http://schemas.microsoft.com/office/drawing/2014/main" id="{874BA981-C003-4394-ACD3-853B9A3C218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C5B348B-D471-46A0-81BA-B3671B90EF6A}"/>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199110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20656-69D2-4486-8687-BE3D05D47021}"/>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3" name="Footer Placeholder 2">
            <a:extLst>
              <a:ext uri="{FF2B5EF4-FFF2-40B4-BE49-F238E27FC236}">
                <a16:creationId xmlns:a16="http://schemas.microsoft.com/office/drawing/2014/main" id="{576E164C-045A-48F0-BD22-B32D5CE8555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888F626-5DAD-4991-BC92-58B8FC8598D4}"/>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313095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9D5A-42A9-4A92-9552-EC5092650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F4DFAE2-255E-41C9-BA8C-0A7532D91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512E672-9264-4377-8D67-5862C5A94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B67E46-4597-4263-921A-CE49E3C3209A}"/>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6" name="Footer Placeholder 5">
            <a:extLst>
              <a:ext uri="{FF2B5EF4-FFF2-40B4-BE49-F238E27FC236}">
                <a16:creationId xmlns:a16="http://schemas.microsoft.com/office/drawing/2014/main" id="{E2A66011-233E-46FE-8D70-E1076319872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E7691E-47CB-40D0-86E7-93EAB86D87C6}"/>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75404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87D-4F86-4F33-84E8-F2F1E29B4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872DFC4-E385-4327-B95A-7F22822CE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5C751E6-5613-4699-A8BC-F59D06DB9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FD609-5D27-491A-B55D-61059D72E93A}"/>
              </a:ext>
            </a:extLst>
          </p:cNvPr>
          <p:cNvSpPr>
            <a:spLocks noGrp="1"/>
          </p:cNvSpPr>
          <p:nvPr>
            <p:ph type="dt" sz="half" idx="10"/>
          </p:nvPr>
        </p:nvSpPr>
        <p:spPr/>
        <p:txBody>
          <a:bodyPr/>
          <a:lstStyle/>
          <a:p>
            <a:fld id="{C55DB8DA-D2F1-4B18-8D89-F002BC5EFC1B}" type="datetimeFigureOut">
              <a:rPr lang="en-AU" smtClean="0"/>
              <a:t>22/02/2018</a:t>
            </a:fld>
            <a:endParaRPr lang="en-AU"/>
          </a:p>
        </p:txBody>
      </p:sp>
      <p:sp>
        <p:nvSpPr>
          <p:cNvPr id="6" name="Footer Placeholder 5">
            <a:extLst>
              <a:ext uri="{FF2B5EF4-FFF2-40B4-BE49-F238E27FC236}">
                <a16:creationId xmlns:a16="http://schemas.microsoft.com/office/drawing/2014/main" id="{901B470F-21BE-43A2-9C37-72A790B7911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D0137D-094E-414B-93F5-E35EE46AD995}"/>
              </a:ext>
            </a:extLst>
          </p:cNvPr>
          <p:cNvSpPr>
            <a:spLocks noGrp="1"/>
          </p:cNvSpPr>
          <p:nvPr>
            <p:ph type="sldNum" sz="quarter" idx="12"/>
          </p:nvPr>
        </p:nvSpPr>
        <p:spPr/>
        <p:txBody>
          <a:bodyPr/>
          <a:lstStyle/>
          <a:p>
            <a:fld id="{18ABED23-5D4E-4475-BD36-31C110D45FDC}" type="slidenum">
              <a:rPr lang="en-AU" smtClean="0"/>
              <a:t>‹#›</a:t>
            </a:fld>
            <a:endParaRPr lang="en-AU"/>
          </a:p>
        </p:txBody>
      </p:sp>
    </p:spTree>
    <p:extLst>
      <p:ext uri="{BB962C8B-B14F-4D97-AF65-F5344CB8AC3E}">
        <p14:creationId xmlns:p14="http://schemas.microsoft.com/office/powerpoint/2010/main" val="192239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EF7AB-CE6E-464B-909F-D43085DCE5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B79DD47-EBB7-4B5B-B812-A48FA5921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CC377D2-E9A3-43B6-9803-C85D463B3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DB8DA-D2F1-4B18-8D89-F002BC5EFC1B}" type="datetimeFigureOut">
              <a:rPr lang="en-AU" smtClean="0"/>
              <a:t>22/02/2018</a:t>
            </a:fld>
            <a:endParaRPr lang="en-AU"/>
          </a:p>
        </p:txBody>
      </p:sp>
      <p:sp>
        <p:nvSpPr>
          <p:cNvPr id="5" name="Footer Placeholder 4">
            <a:extLst>
              <a:ext uri="{FF2B5EF4-FFF2-40B4-BE49-F238E27FC236}">
                <a16:creationId xmlns:a16="http://schemas.microsoft.com/office/drawing/2014/main" id="{1D9FC36B-A776-4EB7-9F53-EDD922A0B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C6B3084-8A93-4A97-AC17-4EA2C32AA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BED23-5D4E-4475-BD36-31C110D45FDC}" type="slidenum">
              <a:rPr lang="en-AU" smtClean="0"/>
              <a:t>‹#›</a:t>
            </a:fld>
            <a:endParaRPr lang="en-AU"/>
          </a:p>
        </p:txBody>
      </p:sp>
    </p:spTree>
    <p:extLst>
      <p:ext uri="{BB962C8B-B14F-4D97-AF65-F5344CB8AC3E}">
        <p14:creationId xmlns:p14="http://schemas.microsoft.com/office/powerpoint/2010/main" val="3869320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61FB-63C7-4B19-908F-C0EBF04E2622}"/>
              </a:ext>
            </a:extLst>
          </p:cNvPr>
          <p:cNvSpPr>
            <a:spLocks noGrp="1"/>
          </p:cNvSpPr>
          <p:nvPr>
            <p:ph type="ctrTitle"/>
          </p:nvPr>
        </p:nvSpPr>
        <p:spPr/>
        <p:txBody>
          <a:bodyPr/>
          <a:lstStyle/>
          <a:p>
            <a:r>
              <a:rPr lang="en-AU" dirty="0"/>
              <a:t>Heat Transfer</a:t>
            </a:r>
          </a:p>
        </p:txBody>
      </p:sp>
      <p:sp>
        <p:nvSpPr>
          <p:cNvPr id="3" name="Subtitle 2">
            <a:extLst>
              <a:ext uri="{FF2B5EF4-FFF2-40B4-BE49-F238E27FC236}">
                <a16:creationId xmlns:a16="http://schemas.microsoft.com/office/drawing/2014/main" id="{94F5BADE-F0B8-4FFC-BCAC-2F802AA89440}"/>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133247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1968-936C-47B7-857D-9CC657B24AA3}"/>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FE2FDE46-00C5-493F-8644-534F765AE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332" y="365125"/>
            <a:ext cx="10185335" cy="5572833"/>
          </a:xfrm>
        </p:spPr>
      </p:pic>
      <p:sp>
        <p:nvSpPr>
          <p:cNvPr id="6" name="TextBox 5">
            <a:extLst>
              <a:ext uri="{FF2B5EF4-FFF2-40B4-BE49-F238E27FC236}">
                <a16:creationId xmlns:a16="http://schemas.microsoft.com/office/drawing/2014/main" id="{327B152A-FD09-439A-9A16-F0C42AF3BD54}"/>
              </a:ext>
            </a:extLst>
          </p:cNvPr>
          <p:cNvSpPr txBox="1"/>
          <p:nvPr/>
        </p:nvSpPr>
        <p:spPr>
          <a:xfrm rot="10800000" flipV="1">
            <a:off x="1992086" y="5937958"/>
            <a:ext cx="9361713" cy="369332"/>
          </a:xfrm>
          <a:prstGeom prst="rect">
            <a:avLst/>
          </a:prstGeom>
          <a:noFill/>
        </p:spPr>
        <p:txBody>
          <a:bodyPr wrap="square" rtlCol="0">
            <a:spAutoFit/>
          </a:bodyPr>
          <a:lstStyle/>
          <a:p>
            <a:r>
              <a:rPr lang="en-AU" dirty="0"/>
              <a:t>Image from http://ignitionpack.ca/files/panoramas/bam/types-of-heat-transfer.php</a:t>
            </a:r>
          </a:p>
        </p:txBody>
      </p:sp>
    </p:spTree>
    <p:extLst>
      <p:ext uri="{BB962C8B-B14F-4D97-AF65-F5344CB8AC3E}">
        <p14:creationId xmlns:p14="http://schemas.microsoft.com/office/powerpoint/2010/main" val="3634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B6DC-6B98-4E28-8CE1-D02E4975F491}"/>
              </a:ext>
            </a:extLst>
          </p:cNvPr>
          <p:cNvSpPr>
            <a:spLocks noGrp="1"/>
          </p:cNvSpPr>
          <p:nvPr>
            <p:ph type="title"/>
          </p:nvPr>
        </p:nvSpPr>
        <p:spPr/>
        <p:txBody>
          <a:bodyPr/>
          <a:lstStyle/>
          <a:p>
            <a:endParaRPr lang="en-AU"/>
          </a:p>
        </p:txBody>
      </p:sp>
      <p:pic>
        <p:nvPicPr>
          <p:cNvPr id="8" name="Content Placeholder 7">
            <a:extLst>
              <a:ext uri="{FF2B5EF4-FFF2-40B4-BE49-F238E27FC236}">
                <a16:creationId xmlns:a16="http://schemas.microsoft.com/office/drawing/2014/main" id="{98A259C7-1A83-432D-BCF2-9A334AB5BB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817" y="264160"/>
            <a:ext cx="8412365" cy="6067398"/>
          </a:xfrm>
        </p:spPr>
      </p:pic>
    </p:spTree>
    <p:extLst>
      <p:ext uri="{BB962C8B-B14F-4D97-AF65-F5344CB8AC3E}">
        <p14:creationId xmlns:p14="http://schemas.microsoft.com/office/powerpoint/2010/main" val="2448520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15B67-2C3E-492B-8C89-CED4FC286608}"/>
              </a:ext>
            </a:extLst>
          </p:cNvPr>
          <p:cNvSpPr>
            <a:spLocks noGrp="1"/>
          </p:cNvSpPr>
          <p:nvPr>
            <p:ph idx="1"/>
          </p:nvPr>
        </p:nvSpPr>
        <p:spPr>
          <a:xfrm>
            <a:off x="838200" y="847725"/>
            <a:ext cx="10515600" cy="5329238"/>
          </a:xfrm>
        </p:spPr>
        <p:txBody>
          <a:bodyPr/>
          <a:lstStyle/>
          <a:p>
            <a:pPr marL="0" indent="0">
              <a:buNone/>
            </a:pPr>
            <a:r>
              <a:rPr lang="en-US" dirty="0"/>
              <a:t>The </a:t>
            </a:r>
            <a:r>
              <a:rPr lang="en-US" b="1" dirty="0"/>
              <a:t>first law of thermodynamics </a:t>
            </a:r>
            <a:r>
              <a:rPr lang="en-US" dirty="0"/>
              <a:t>is also called the </a:t>
            </a:r>
            <a:r>
              <a:rPr lang="en-US" b="1" dirty="0"/>
              <a:t>law of conservation of energy</a:t>
            </a:r>
            <a:r>
              <a:rPr lang="en-US" dirty="0"/>
              <a:t>. It states that energy can be transferred from one system to another, but it cannot be destroyed.</a:t>
            </a:r>
          </a:p>
          <a:p>
            <a:pPr marL="0" indent="0">
              <a:buNone/>
            </a:pPr>
            <a:endParaRPr lang="en-US" dirty="0"/>
          </a:p>
          <a:p>
            <a:pPr marL="0" indent="0">
              <a:buNone/>
            </a:pPr>
            <a:r>
              <a:rPr lang="en-US" dirty="0"/>
              <a:t>This means that whenever we heat something up, the energy has to have come from somewhere.</a:t>
            </a:r>
          </a:p>
          <a:p>
            <a:pPr marL="0" indent="0">
              <a:buNone/>
            </a:pPr>
            <a:endParaRPr lang="en-US" dirty="0"/>
          </a:p>
          <a:p>
            <a:pPr marL="0" indent="0">
              <a:buNone/>
            </a:pPr>
            <a:endParaRPr lang="en-AU" dirty="0"/>
          </a:p>
        </p:txBody>
      </p:sp>
    </p:spTree>
    <p:extLst>
      <p:ext uri="{BB962C8B-B14F-4D97-AF65-F5344CB8AC3E}">
        <p14:creationId xmlns:p14="http://schemas.microsoft.com/office/powerpoint/2010/main" val="116672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E723-EAD8-4792-8563-EBBBF8B4190B}"/>
              </a:ext>
            </a:extLst>
          </p:cNvPr>
          <p:cNvSpPr>
            <a:spLocks noGrp="1"/>
          </p:cNvSpPr>
          <p:nvPr>
            <p:ph type="title"/>
          </p:nvPr>
        </p:nvSpPr>
        <p:spPr/>
        <p:txBody>
          <a:bodyPr/>
          <a:lstStyle/>
          <a:p>
            <a:r>
              <a:rPr lang="en-AU" dirty="0"/>
              <a:t>Convection</a:t>
            </a:r>
          </a:p>
        </p:txBody>
      </p:sp>
      <p:sp>
        <p:nvSpPr>
          <p:cNvPr id="3" name="Content Placeholder 2">
            <a:extLst>
              <a:ext uri="{FF2B5EF4-FFF2-40B4-BE49-F238E27FC236}">
                <a16:creationId xmlns:a16="http://schemas.microsoft.com/office/drawing/2014/main" id="{D3EE3886-B1EF-4A30-A438-CC3904D3E3D7}"/>
              </a:ext>
            </a:extLst>
          </p:cNvPr>
          <p:cNvSpPr>
            <a:spLocks noGrp="1"/>
          </p:cNvSpPr>
          <p:nvPr>
            <p:ph idx="1"/>
          </p:nvPr>
        </p:nvSpPr>
        <p:spPr/>
        <p:txBody>
          <a:bodyPr/>
          <a:lstStyle/>
          <a:p>
            <a:pPr marL="0" indent="0">
              <a:buNone/>
            </a:pPr>
            <a:r>
              <a:rPr lang="en-AU" dirty="0"/>
              <a:t>Convection is the transfer of heat energy by the bulk movement of particles.</a:t>
            </a:r>
          </a:p>
          <a:p>
            <a:pPr marL="0" indent="0">
              <a:buNone/>
            </a:pPr>
            <a:r>
              <a:rPr lang="en-AU" dirty="0"/>
              <a:t>Particles flow from warmer regions to cooler regions and take thermal energy with them.</a:t>
            </a:r>
          </a:p>
          <a:p>
            <a:pPr marL="0" indent="0">
              <a:buNone/>
            </a:pPr>
            <a:endParaRPr lang="en-AU" dirty="0"/>
          </a:p>
          <a:p>
            <a:pPr marL="0" indent="0">
              <a:buNone/>
            </a:pPr>
            <a:r>
              <a:rPr lang="en-AU" dirty="0"/>
              <a:t>Due to the need for particles to move, this occurs only in liquids and gases.</a:t>
            </a:r>
          </a:p>
        </p:txBody>
      </p:sp>
    </p:spTree>
    <p:extLst>
      <p:ext uri="{BB962C8B-B14F-4D97-AF65-F5344CB8AC3E}">
        <p14:creationId xmlns:p14="http://schemas.microsoft.com/office/powerpoint/2010/main" val="1229952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55EE-8242-4FBE-811F-1EA843108773}"/>
              </a:ext>
            </a:extLst>
          </p:cNvPr>
          <p:cNvSpPr>
            <a:spLocks noGrp="1"/>
          </p:cNvSpPr>
          <p:nvPr>
            <p:ph type="title"/>
          </p:nvPr>
        </p:nvSpPr>
        <p:spPr/>
        <p:txBody>
          <a:bodyPr/>
          <a:lstStyle/>
          <a:p>
            <a:endParaRPr lang="en-AU"/>
          </a:p>
        </p:txBody>
      </p:sp>
      <p:pic>
        <p:nvPicPr>
          <p:cNvPr id="6" name="Content Placeholder 5">
            <a:extLst>
              <a:ext uri="{FF2B5EF4-FFF2-40B4-BE49-F238E27FC236}">
                <a16:creationId xmlns:a16="http://schemas.microsoft.com/office/drawing/2014/main" id="{0D9A625E-875C-42CF-9D37-E95F30819B5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501" y="1027906"/>
            <a:ext cx="5981699" cy="4486274"/>
          </a:xfrm>
        </p:spPr>
      </p:pic>
      <p:sp>
        <p:nvSpPr>
          <p:cNvPr id="4" name="Content Placeholder 3">
            <a:extLst>
              <a:ext uri="{FF2B5EF4-FFF2-40B4-BE49-F238E27FC236}">
                <a16:creationId xmlns:a16="http://schemas.microsoft.com/office/drawing/2014/main" id="{36957716-EACA-4CF6-9C74-ADBB1EC41A86}"/>
              </a:ext>
            </a:extLst>
          </p:cNvPr>
          <p:cNvSpPr>
            <a:spLocks noGrp="1"/>
          </p:cNvSpPr>
          <p:nvPr>
            <p:ph sz="half" idx="2"/>
          </p:nvPr>
        </p:nvSpPr>
        <p:spPr/>
        <p:txBody>
          <a:bodyPr/>
          <a:lstStyle/>
          <a:p>
            <a:pPr marL="0" indent="0">
              <a:buNone/>
            </a:pPr>
            <a:r>
              <a:rPr lang="en-AU" dirty="0"/>
              <a:t>Hotter portions of a substance are less dense than cooler portions, so will rise.</a:t>
            </a:r>
          </a:p>
          <a:p>
            <a:pPr marL="0" indent="0">
              <a:buNone/>
            </a:pPr>
            <a:r>
              <a:rPr lang="en-AU" dirty="0"/>
              <a:t>The cooler portions will flow down due to their higher density.</a:t>
            </a:r>
          </a:p>
          <a:p>
            <a:pPr marL="0" indent="0">
              <a:buNone/>
            </a:pPr>
            <a:endParaRPr lang="en-AU" dirty="0"/>
          </a:p>
          <a:p>
            <a:pPr marL="0" indent="0">
              <a:buNone/>
            </a:pPr>
            <a:r>
              <a:rPr lang="en-AU" dirty="0"/>
              <a:t>In the example on the right, this causes a </a:t>
            </a:r>
            <a:r>
              <a:rPr lang="en-AU" b="1" dirty="0"/>
              <a:t>convection cell</a:t>
            </a:r>
            <a:r>
              <a:rPr lang="en-AU" dirty="0"/>
              <a:t> to form.</a:t>
            </a:r>
          </a:p>
        </p:txBody>
      </p:sp>
      <p:sp>
        <p:nvSpPr>
          <p:cNvPr id="3" name="TextBox 2">
            <a:extLst>
              <a:ext uri="{FF2B5EF4-FFF2-40B4-BE49-F238E27FC236}">
                <a16:creationId xmlns:a16="http://schemas.microsoft.com/office/drawing/2014/main" id="{2BB134A8-50A7-41A5-8DFA-3A93CAAA387D}"/>
              </a:ext>
            </a:extLst>
          </p:cNvPr>
          <p:cNvSpPr txBox="1"/>
          <p:nvPr/>
        </p:nvSpPr>
        <p:spPr>
          <a:xfrm>
            <a:off x="657225" y="6266181"/>
            <a:ext cx="6858000" cy="369332"/>
          </a:xfrm>
          <a:prstGeom prst="rect">
            <a:avLst/>
          </a:prstGeom>
          <a:noFill/>
        </p:spPr>
        <p:txBody>
          <a:bodyPr wrap="square" rtlCol="0">
            <a:spAutoFit/>
          </a:bodyPr>
          <a:lstStyle/>
          <a:p>
            <a:r>
              <a:rPr lang="en-AU" dirty="0"/>
              <a:t>Image from. https://commons.wikimedia.org/wiki/File:Convection.gif</a:t>
            </a:r>
          </a:p>
        </p:txBody>
      </p:sp>
    </p:spTree>
    <p:extLst>
      <p:ext uri="{BB962C8B-B14F-4D97-AF65-F5344CB8AC3E}">
        <p14:creationId xmlns:p14="http://schemas.microsoft.com/office/powerpoint/2010/main" val="248890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5242-2D76-4647-BE05-DB2881DAAAE8}"/>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id="{5716CA6F-6FDA-4552-AE56-C6E0F408B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0" y="-37640"/>
            <a:ext cx="8127999" cy="6933280"/>
          </a:xfrm>
        </p:spPr>
      </p:pic>
    </p:spTree>
    <p:extLst>
      <p:ext uri="{BB962C8B-B14F-4D97-AF65-F5344CB8AC3E}">
        <p14:creationId xmlns:p14="http://schemas.microsoft.com/office/powerpoint/2010/main" val="365405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A8CD-AC03-42F2-B028-DEBF8CD1864E}"/>
              </a:ext>
            </a:extLst>
          </p:cNvPr>
          <p:cNvSpPr>
            <a:spLocks noGrp="1"/>
          </p:cNvSpPr>
          <p:nvPr>
            <p:ph type="title"/>
          </p:nvPr>
        </p:nvSpPr>
        <p:spPr/>
        <p:txBody>
          <a:bodyPr/>
          <a:lstStyle/>
          <a:p>
            <a:r>
              <a:rPr lang="en-AU" dirty="0"/>
              <a:t>Conduction</a:t>
            </a:r>
          </a:p>
        </p:txBody>
      </p:sp>
      <p:sp>
        <p:nvSpPr>
          <p:cNvPr id="3" name="Content Placeholder 2">
            <a:extLst>
              <a:ext uri="{FF2B5EF4-FFF2-40B4-BE49-F238E27FC236}">
                <a16:creationId xmlns:a16="http://schemas.microsoft.com/office/drawing/2014/main" id="{C7457539-A935-473D-B30D-56447CB6B03E}"/>
              </a:ext>
            </a:extLst>
          </p:cNvPr>
          <p:cNvSpPr>
            <a:spLocks noGrp="1"/>
          </p:cNvSpPr>
          <p:nvPr>
            <p:ph idx="1"/>
          </p:nvPr>
        </p:nvSpPr>
        <p:spPr/>
        <p:txBody>
          <a:bodyPr/>
          <a:lstStyle/>
          <a:p>
            <a:pPr marL="0" indent="0">
              <a:buNone/>
            </a:pPr>
            <a:r>
              <a:rPr lang="en-AU" dirty="0"/>
              <a:t>Conduction is the transfer of heat between substances that are in contact.</a:t>
            </a:r>
          </a:p>
          <a:p>
            <a:pPr marL="0" indent="0">
              <a:buNone/>
            </a:pPr>
            <a:r>
              <a:rPr lang="en-AU" dirty="0"/>
              <a:t>When a substance is heated, its particles gain more energy and move more.  These particles bump into nearby particles and transfer some of their energy.</a:t>
            </a:r>
          </a:p>
          <a:p>
            <a:pPr marL="0" indent="0">
              <a:buNone/>
            </a:pPr>
            <a:r>
              <a:rPr lang="en-US" dirty="0"/>
              <a:t>This then continues and passes the energy from the hot end down to the colder end of the substance.</a:t>
            </a:r>
            <a:endParaRPr lang="en-AU" dirty="0"/>
          </a:p>
        </p:txBody>
      </p:sp>
    </p:spTree>
    <p:extLst>
      <p:ext uri="{BB962C8B-B14F-4D97-AF65-F5344CB8AC3E}">
        <p14:creationId xmlns:p14="http://schemas.microsoft.com/office/powerpoint/2010/main" val="77034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AFB4-050D-42D3-B1D4-B725481DE6F7}"/>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5F044E60-9423-4395-9FAD-6B0C1089AC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066" y="818584"/>
            <a:ext cx="9333712" cy="5106874"/>
          </a:xfrm>
        </p:spPr>
      </p:pic>
      <p:sp>
        <p:nvSpPr>
          <p:cNvPr id="6" name="TextBox 5">
            <a:extLst>
              <a:ext uri="{FF2B5EF4-FFF2-40B4-BE49-F238E27FC236}">
                <a16:creationId xmlns:a16="http://schemas.microsoft.com/office/drawing/2014/main" id="{ED275D53-81CB-42AD-B482-971999EBF7F3}"/>
              </a:ext>
            </a:extLst>
          </p:cNvPr>
          <p:cNvSpPr txBox="1"/>
          <p:nvPr/>
        </p:nvSpPr>
        <p:spPr>
          <a:xfrm>
            <a:off x="1141067" y="6224336"/>
            <a:ext cx="9333712" cy="369332"/>
          </a:xfrm>
          <a:prstGeom prst="rect">
            <a:avLst/>
          </a:prstGeom>
          <a:noFill/>
        </p:spPr>
        <p:txBody>
          <a:bodyPr wrap="square" rtlCol="0">
            <a:spAutoFit/>
          </a:bodyPr>
          <a:lstStyle/>
          <a:p>
            <a:r>
              <a:rPr lang="en-AU" dirty="0"/>
              <a:t>Image from: http://ignitionpack.ca/files/panoramas/bam/types-of-heat-transfer.php</a:t>
            </a:r>
          </a:p>
        </p:txBody>
      </p:sp>
    </p:spTree>
    <p:extLst>
      <p:ext uri="{BB962C8B-B14F-4D97-AF65-F5344CB8AC3E}">
        <p14:creationId xmlns:p14="http://schemas.microsoft.com/office/powerpoint/2010/main" val="240779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5619-BE49-4487-9C10-21BD99CDA51A}"/>
              </a:ext>
            </a:extLst>
          </p:cNvPr>
          <p:cNvSpPr>
            <a:spLocks noGrp="1"/>
          </p:cNvSpPr>
          <p:nvPr>
            <p:ph type="title"/>
          </p:nvPr>
        </p:nvSpPr>
        <p:spPr/>
        <p:txBody>
          <a:bodyPr/>
          <a:lstStyle/>
          <a:p>
            <a:r>
              <a:rPr lang="en-AU" dirty="0"/>
              <a:t>Radiation</a:t>
            </a:r>
          </a:p>
        </p:txBody>
      </p:sp>
      <p:sp>
        <p:nvSpPr>
          <p:cNvPr id="3" name="Content Placeholder 2">
            <a:extLst>
              <a:ext uri="{FF2B5EF4-FFF2-40B4-BE49-F238E27FC236}">
                <a16:creationId xmlns:a16="http://schemas.microsoft.com/office/drawing/2014/main" id="{1B3FA4D1-C999-4090-8660-4BEE097058BB}"/>
              </a:ext>
            </a:extLst>
          </p:cNvPr>
          <p:cNvSpPr>
            <a:spLocks noGrp="1"/>
          </p:cNvSpPr>
          <p:nvPr>
            <p:ph idx="1"/>
          </p:nvPr>
        </p:nvSpPr>
        <p:spPr/>
        <p:txBody>
          <a:bodyPr>
            <a:normAutofit/>
          </a:bodyPr>
          <a:lstStyle/>
          <a:p>
            <a:pPr marL="0" indent="0">
              <a:buNone/>
            </a:pPr>
            <a:r>
              <a:rPr lang="en-AU" dirty="0"/>
              <a:t>Heat transfer when there is no contact between the heating and heated substances is known as radiation.</a:t>
            </a:r>
          </a:p>
          <a:p>
            <a:pPr marL="0" indent="0">
              <a:buNone/>
            </a:pPr>
            <a:endParaRPr lang="en-AU" dirty="0"/>
          </a:p>
          <a:p>
            <a:pPr marL="0" indent="0">
              <a:buNone/>
            </a:pPr>
            <a:r>
              <a:rPr lang="en-AU" dirty="0"/>
              <a:t>Energy from the source travels in waves.  The radiation energy causes particles in the substance it hits to move quickly, gaining kinetic energy and therefore temperature.</a:t>
            </a:r>
          </a:p>
          <a:p>
            <a:pPr marL="0" indent="0">
              <a:buNone/>
            </a:pPr>
            <a:endParaRPr lang="en-AU" dirty="0"/>
          </a:p>
          <a:p>
            <a:pPr marL="0" indent="0">
              <a:buNone/>
            </a:pPr>
            <a:r>
              <a:rPr lang="en-AU" dirty="0"/>
              <a:t>Examples include the heat we feel from the sun, the heat we get from sitting next to a fire…..</a:t>
            </a:r>
          </a:p>
        </p:txBody>
      </p:sp>
    </p:spTree>
    <p:extLst>
      <p:ext uri="{BB962C8B-B14F-4D97-AF65-F5344CB8AC3E}">
        <p14:creationId xmlns:p14="http://schemas.microsoft.com/office/powerpoint/2010/main" val="221790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8B7D9-8F00-4F4A-BC91-9931A6A30E1F}"/>
              </a:ext>
            </a:extLst>
          </p:cNvPr>
          <p:cNvSpPr>
            <a:spLocks noGrp="1"/>
          </p:cNvSpPr>
          <p:nvPr>
            <p:ph idx="1"/>
          </p:nvPr>
        </p:nvSpPr>
        <p:spPr>
          <a:xfrm>
            <a:off x="838200" y="542925"/>
            <a:ext cx="10515600" cy="5634038"/>
          </a:xfrm>
        </p:spPr>
        <p:txBody>
          <a:bodyPr/>
          <a:lstStyle/>
          <a:p>
            <a:pPr marL="0" indent="0">
              <a:buNone/>
            </a:pPr>
            <a:r>
              <a:rPr lang="en-AU" dirty="0"/>
              <a:t>Thermal imaging relies on radiation from the source reaching the camera.  The temperature of the object is greater than the surrounds, so heat radiates out.  The camera detects this heat in infrared wavelengths.</a:t>
            </a:r>
          </a:p>
          <a:p>
            <a:pPr marL="0" indent="0">
              <a:buNone/>
            </a:pPr>
            <a:r>
              <a:rPr lang="en-AU" dirty="0"/>
              <a:t>A signal-processing unit then displays this as various colours depending on the intensity of the infrared radiation detected.</a:t>
            </a:r>
          </a:p>
          <a:p>
            <a:pPr marL="0" indent="0">
              <a:buNone/>
            </a:pPr>
            <a:endParaRPr lang="en-AU" dirty="0"/>
          </a:p>
          <a:p>
            <a:pPr marL="0" indent="0">
              <a:buNone/>
            </a:pPr>
            <a:endParaRPr lang="en-AU" dirty="0"/>
          </a:p>
          <a:p>
            <a:pPr marL="0" indent="0">
              <a:buNone/>
            </a:pPr>
            <a:endParaRPr lang="en-AU" dirty="0"/>
          </a:p>
        </p:txBody>
      </p:sp>
      <p:pic>
        <p:nvPicPr>
          <p:cNvPr id="6" name="Picture 5">
            <a:extLst>
              <a:ext uri="{FF2B5EF4-FFF2-40B4-BE49-F238E27FC236}">
                <a16:creationId xmlns:a16="http://schemas.microsoft.com/office/drawing/2014/main" id="{51334264-B69B-4373-A404-648562CF7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957" y="3139439"/>
            <a:ext cx="7530086" cy="3718561"/>
          </a:xfrm>
          <a:prstGeom prst="rect">
            <a:avLst/>
          </a:prstGeom>
        </p:spPr>
      </p:pic>
    </p:spTree>
    <p:extLst>
      <p:ext uri="{BB962C8B-B14F-4D97-AF65-F5344CB8AC3E}">
        <p14:creationId xmlns:p14="http://schemas.microsoft.com/office/powerpoint/2010/main" val="1702687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384</Words>
  <Application>Microsoft Office PowerPoint</Application>
  <PresentationFormat>Widescreen</PresentationFormat>
  <Paragraphs>29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Heat Transfer</vt:lpstr>
      <vt:lpstr>PowerPoint Presentation</vt:lpstr>
      <vt:lpstr>Convection</vt:lpstr>
      <vt:lpstr>PowerPoint Presentation</vt:lpstr>
      <vt:lpstr>PowerPoint Presentation</vt:lpstr>
      <vt:lpstr>Conduction</vt:lpstr>
      <vt:lpstr>PowerPoint Presentation</vt:lpstr>
      <vt:lpstr>Radiation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Transfer</dc:title>
  <dc:creator>Jared Malacari</dc:creator>
  <cp:lastModifiedBy>Jared Malacari</cp:lastModifiedBy>
  <cp:revision>7</cp:revision>
  <dcterms:created xsi:type="dcterms:W3CDTF">2018-02-21T03:20:26Z</dcterms:created>
  <dcterms:modified xsi:type="dcterms:W3CDTF">2018-02-22T12:28:53Z</dcterms:modified>
</cp:coreProperties>
</file>